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ileron" panose="020B0604020202020204" charset="0"/>
      <p:regular r:id="rId10"/>
    </p:embeddedFont>
    <p:embeddedFont>
      <p:font typeface="Aileron Bold" panose="020B0604020202020204" charset="0"/>
      <p:regular r:id="rId11"/>
    </p:embeddedFont>
    <p:embeddedFont>
      <p:font typeface="Aileron Italics" panose="020B0604020202020204" charset="0"/>
      <p:regular r:id="rId12"/>
    </p:embeddedFont>
    <p:embeddedFont>
      <p:font typeface="Playfair Display" panose="00000500000000000000" pitchFamily="2" charset="0"/>
      <p:regular r:id="rId13"/>
      <p:bold r:id="rId14"/>
      <p:italic r:id="rId15"/>
      <p:boldItalic r:id="rId16"/>
    </p:embeddedFont>
    <p:embeddedFont>
      <p:font typeface="Symphony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05788" y="3100937"/>
            <a:ext cx="5993795" cy="2265569"/>
            <a:chOff x="0" y="0"/>
            <a:chExt cx="1578613" cy="596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8613" cy="596693"/>
            </a:xfrm>
            <a:custGeom>
              <a:avLst/>
              <a:gdLst/>
              <a:ahLst/>
              <a:cxnLst/>
              <a:rect l="l" t="t" r="r" b="b"/>
              <a:pathLst>
                <a:path w="1578613" h="596693">
                  <a:moveTo>
                    <a:pt x="0" y="0"/>
                  </a:moveTo>
                  <a:lnTo>
                    <a:pt x="1578613" y="0"/>
                  </a:lnTo>
                  <a:lnTo>
                    <a:pt x="1578613" y="596693"/>
                  </a:lnTo>
                  <a:lnTo>
                    <a:pt x="0" y="596693"/>
                  </a:lnTo>
                  <a:close/>
                </a:path>
              </a:pathLst>
            </a:custGeom>
            <a:solidFill>
              <a:srgbClr val="EBD469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78613" cy="606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12640" y="6326025"/>
            <a:ext cx="13986943" cy="665306"/>
            <a:chOff x="0" y="0"/>
            <a:chExt cx="4869774" cy="2316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69774" cy="231637"/>
            </a:xfrm>
            <a:custGeom>
              <a:avLst/>
              <a:gdLst/>
              <a:ahLst/>
              <a:cxnLst/>
              <a:rect l="l" t="t" r="r" b="b"/>
              <a:pathLst>
                <a:path w="4869774" h="231637">
                  <a:moveTo>
                    <a:pt x="55351" y="0"/>
                  </a:moveTo>
                  <a:lnTo>
                    <a:pt x="4814423" y="0"/>
                  </a:lnTo>
                  <a:cubicBezTo>
                    <a:pt x="4844993" y="0"/>
                    <a:pt x="4869774" y="24782"/>
                    <a:pt x="4869774" y="55351"/>
                  </a:cubicBezTo>
                  <a:lnTo>
                    <a:pt x="4869774" y="176286"/>
                  </a:lnTo>
                  <a:cubicBezTo>
                    <a:pt x="4869774" y="206855"/>
                    <a:pt x="4844993" y="231637"/>
                    <a:pt x="4814423" y="231637"/>
                  </a:cubicBezTo>
                  <a:lnTo>
                    <a:pt x="55351" y="231637"/>
                  </a:lnTo>
                  <a:cubicBezTo>
                    <a:pt x="24782" y="231637"/>
                    <a:pt x="0" y="206855"/>
                    <a:pt x="0" y="176286"/>
                  </a:cubicBezTo>
                  <a:lnTo>
                    <a:pt x="0" y="55351"/>
                  </a:lnTo>
                  <a:cubicBezTo>
                    <a:pt x="0" y="24782"/>
                    <a:pt x="24782" y="0"/>
                    <a:pt x="55351" y="0"/>
                  </a:cubicBezTo>
                  <a:close/>
                </a:path>
              </a:pathLst>
            </a:custGeom>
            <a:ln w="28575" cap="rnd">
              <a:solidFill>
                <a:srgbClr val="0D3316"/>
              </a:solidFill>
              <a:prstDash val="solid"/>
              <a:round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4869774" cy="241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07746" y="473744"/>
            <a:ext cx="459706" cy="459706"/>
          </a:xfrm>
          <a:custGeom>
            <a:avLst/>
            <a:gdLst/>
            <a:ahLst/>
            <a:cxnLst/>
            <a:rect l="l" t="t" r="r" b="b"/>
            <a:pathLst>
              <a:path w="459706" h="459706">
                <a:moveTo>
                  <a:pt x="0" y="0"/>
                </a:moveTo>
                <a:lnTo>
                  <a:pt x="459706" y="0"/>
                </a:lnTo>
                <a:lnTo>
                  <a:pt x="459706" y="459706"/>
                </a:lnTo>
                <a:lnTo>
                  <a:pt x="0" y="459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9" name="AutoShape 9"/>
          <p:cNvSpPr/>
          <p:nvPr/>
        </p:nvSpPr>
        <p:spPr>
          <a:xfrm>
            <a:off x="-970595" y="9763371"/>
            <a:ext cx="15425961" cy="0"/>
          </a:xfrm>
          <a:prstGeom prst="line">
            <a:avLst/>
          </a:prstGeom>
          <a:ln w="28575" cap="flat">
            <a:solidFill>
              <a:srgbClr val="0D331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MY"/>
          </a:p>
        </p:txBody>
      </p:sp>
      <p:sp>
        <p:nvSpPr>
          <p:cNvPr id="10" name="TextBox 10"/>
          <p:cNvSpPr txBox="1"/>
          <p:nvPr/>
        </p:nvSpPr>
        <p:spPr>
          <a:xfrm>
            <a:off x="7830476" y="3862031"/>
            <a:ext cx="8661481" cy="98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9"/>
              </a:lnSpc>
            </a:pPr>
            <a:r>
              <a:rPr lang="en-US" sz="9999">
                <a:solidFill>
                  <a:srgbClr val="0D331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Proposal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4160" y="1884502"/>
            <a:ext cx="8873313" cy="1444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32"/>
              </a:lnSpc>
            </a:pPr>
            <a:r>
              <a:rPr lang="en-US" sz="12541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ANCHOR VI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00592" y="2611004"/>
            <a:ext cx="3485377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7"/>
              </a:lnSpc>
            </a:pPr>
            <a:r>
              <a:rPr lang="en-US" sz="2556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RESEARCH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455366" y="9563346"/>
            <a:ext cx="3485377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67"/>
              </a:lnSpc>
            </a:pPr>
            <a:r>
              <a:rPr lang="en-US" sz="2556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2026 - 2027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4160" y="503572"/>
            <a:ext cx="3485377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7"/>
              </a:lnSpc>
            </a:pPr>
            <a:r>
              <a:rPr lang="en-US" sz="2556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Your logo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66418" y="6510010"/>
            <a:ext cx="12679386" cy="3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2034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PROJECT TITLE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12640" y="7137036"/>
            <a:ext cx="13986943" cy="665306"/>
            <a:chOff x="0" y="0"/>
            <a:chExt cx="4869774" cy="23163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69774" cy="231637"/>
            </a:xfrm>
            <a:custGeom>
              <a:avLst/>
              <a:gdLst/>
              <a:ahLst/>
              <a:cxnLst/>
              <a:rect l="l" t="t" r="r" b="b"/>
              <a:pathLst>
                <a:path w="4869774" h="231637">
                  <a:moveTo>
                    <a:pt x="55351" y="0"/>
                  </a:moveTo>
                  <a:lnTo>
                    <a:pt x="4814423" y="0"/>
                  </a:lnTo>
                  <a:cubicBezTo>
                    <a:pt x="4844993" y="0"/>
                    <a:pt x="4869774" y="24782"/>
                    <a:pt x="4869774" y="55351"/>
                  </a:cubicBezTo>
                  <a:lnTo>
                    <a:pt x="4869774" y="176286"/>
                  </a:lnTo>
                  <a:cubicBezTo>
                    <a:pt x="4869774" y="206855"/>
                    <a:pt x="4844993" y="231637"/>
                    <a:pt x="4814423" y="231637"/>
                  </a:cubicBezTo>
                  <a:lnTo>
                    <a:pt x="55351" y="231637"/>
                  </a:lnTo>
                  <a:cubicBezTo>
                    <a:pt x="24782" y="231637"/>
                    <a:pt x="0" y="206855"/>
                    <a:pt x="0" y="176286"/>
                  </a:cubicBezTo>
                  <a:lnTo>
                    <a:pt x="0" y="55351"/>
                  </a:lnTo>
                  <a:cubicBezTo>
                    <a:pt x="0" y="24782"/>
                    <a:pt x="24782" y="0"/>
                    <a:pt x="55351" y="0"/>
                  </a:cubicBezTo>
                  <a:close/>
                </a:path>
              </a:pathLst>
            </a:custGeom>
            <a:ln w="28575" cap="rnd">
              <a:solidFill>
                <a:srgbClr val="0D3316"/>
              </a:solidFill>
              <a:prstDash val="solid"/>
              <a:round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4869774" cy="241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166418" y="7321021"/>
            <a:ext cx="12679386" cy="3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2034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PROJECT LEADER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512640" y="7945216"/>
            <a:ext cx="13986943" cy="665306"/>
            <a:chOff x="0" y="0"/>
            <a:chExt cx="4869774" cy="23163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69774" cy="231637"/>
            </a:xfrm>
            <a:custGeom>
              <a:avLst/>
              <a:gdLst/>
              <a:ahLst/>
              <a:cxnLst/>
              <a:rect l="l" t="t" r="r" b="b"/>
              <a:pathLst>
                <a:path w="4869774" h="231637">
                  <a:moveTo>
                    <a:pt x="55351" y="0"/>
                  </a:moveTo>
                  <a:lnTo>
                    <a:pt x="4814423" y="0"/>
                  </a:lnTo>
                  <a:cubicBezTo>
                    <a:pt x="4844993" y="0"/>
                    <a:pt x="4869774" y="24782"/>
                    <a:pt x="4869774" y="55351"/>
                  </a:cubicBezTo>
                  <a:lnTo>
                    <a:pt x="4869774" y="176286"/>
                  </a:lnTo>
                  <a:cubicBezTo>
                    <a:pt x="4869774" y="206855"/>
                    <a:pt x="4844993" y="231637"/>
                    <a:pt x="4814423" y="231637"/>
                  </a:cubicBezTo>
                  <a:lnTo>
                    <a:pt x="55351" y="231637"/>
                  </a:lnTo>
                  <a:cubicBezTo>
                    <a:pt x="24782" y="231637"/>
                    <a:pt x="0" y="206855"/>
                    <a:pt x="0" y="176286"/>
                  </a:cubicBezTo>
                  <a:lnTo>
                    <a:pt x="0" y="55351"/>
                  </a:lnTo>
                  <a:cubicBezTo>
                    <a:pt x="0" y="24782"/>
                    <a:pt x="24782" y="0"/>
                    <a:pt x="55351" y="0"/>
                  </a:cubicBezTo>
                  <a:close/>
                </a:path>
              </a:pathLst>
            </a:custGeom>
            <a:ln w="28575" cap="rnd">
              <a:solidFill>
                <a:srgbClr val="0D3316"/>
              </a:solidFill>
              <a:prstDash val="solid"/>
              <a:round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4869774" cy="241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166418" y="8129201"/>
            <a:ext cx="12679386" cy="3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2034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COMPANY / INSTITUTION 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448177" y="407069"/>
            <a:ext cx="2492567" cy="665306"/>
            <a:chOff x="0" y="0"/>
            <a:chExt cx="867826" cy="2316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7826" cy="231637"/>
            </a:xfrm>
            <a:custGeom>
              <a:avLst/>
              <a:gdLst/>
              <a:ahLst/>
              <a:cxnLst/>
              <a:rect l="l" t="t" r="r" b="b"/>
              <a:pathLst>
                <a:path w="867826" h="231637">
                  <a:moveTo>
                    <a:pt x="115818" y="0"/>
                  </a:moveTo>
                  <a:lnTo>
                    <a:pt x="752008" y="0"/>
                  </a:lnTo>
                  <a:cubicBezTo>
                    <a:pt x="782725" y="0"/>
                    <a:pt x="812184" y="12202"/>
                    <a:pt x="833904" y="33922"/>
                  </a:cubicBezTo>
                  <a:cubicBezTo>
                    <a:pt x="855624" y="55643"/>
                    <a:pt x="867826" y="85101"/>
                    <a:pt x="867826" y="115818"/>
                  </a:cubicBezTo>
                  <a:lnTo>
                    <a:pt x="867826" y="115818"/>
                  </a:lnTo>
                  <a:cubicBezTo>
                    <a:pt x="867826" y="146535"/>
                    <a:pt x="855624" y="175994"/>
                    <a:pt x="833904" y="197714"/>
                  </a:cubicBezTo>
                  <a:cubicBezTo>
                    <a:pt x="812184" y="219434"/>
                    <a:pt x="782725" y="231637"/>
                    <a:pt x="752008" y="231637"/>
                  </a:cubicBezTo>
                  <a:lnTo>
                    <a:pt x="115818" y="231637"/>
                  </a:lnTo>
                  <a:cubicBezTo>
                    <a:pt x="85101" y="231637"/>
                    <a:pt x="55643" y="219434"/>
                    <a:pt x="33922" y="197714"/>
                  </a:cubicBezTo>
                  <a:cubicBezTo>
                    <a:pt x="12202" y="175994"/>
                    <a:pt x="0" y="146535"/>
                    <a:pt x="0" y="115818"/>
                  </a:cubicBezTo>
                  <a:lnTo>
                    <a:pt x="0" y="115818"/>
                  </a:lnTo>
                  <a:cubicBezTo>
                    <a:pt x="0" y="85101"/>
                    <a:pt x="12202" y="55643"/>
                    <a:pt x="33922" y="33922"/>
                  </a:cubicBezTo>
                  <a:cubicBezTo>
                    <a:pt x="55643" y="12202"/>
                    <a:pt x="85101" y="0"/>
                    <a:pt x="115818" y="0"/>
                  </a:cubicBezTo>
                  <a:close/>
                </a:path>
              </a:pathLst>
            </a:custGeom>
            <a:ln w="28575" cap="rnd">
              <a:solidFill>
                <a:srgbClr val="0D3316"/>
              </a:solidFill>
              <a:prstDash val="solid"/>
              <a:round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867826" cy="241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564685" y="591054"/>
            <a:ext cx="2259551" cy="3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2034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ANCHOR VI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876539" y="1670577"/>
            <a:ext cx="7382761" cy="2001839"/>
            <a:chOff x="0" y="0"/>
            <a:chExt cx="1944431" cy="5272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4431" cy="527233"/>
            </a:xfrm>
            <a:custGeom>
              <a:avLst/>
              <a:gdLst/>
              <a:ahLst/>
              <a:cxnLst/>
              <a:rect l="l" t="t" r="r" b="b"/>
              <a:pathLst>
                <a:path w="1944431" h="527233">
                  <a:moveTo>
                    <a:pt x="0" y="0"/>
                  </a:moveTo>
                  <a:lnTo>
                    <a:pt x="1944431" y="0"/>
                  </a:lnTo>
                  <a:lnTo>
                    <a:pt x="1944431" y="527233"/>
                  </a:lnTo>
                  <a:lnTo>
                    <a:pt x="0" y="527233"/>
                  </a:lnTo>
                  <a:close/>
                </a:path>
              </a:pathLst>
            </a:custGeom>
            <a:solidFill>
              <a:srgbClr val="EBD469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944431" cy="536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09860" y="1768797"/>
            <a:ext cx="8966679" cy="216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1000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PROPOSAL BACKGROUND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24791" y="1927681"/>
            <a:ext cx="6575242" cy="1594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Clearly state your research background. </a:t>
            </a:r>
          </a:p>
          <a:p>
            <a:pPr marL="474979" lvl="1" indent="-237490" algn="l">
              <a:lnSpc>
                <a:spcPts val="2859"/>
              </a:lnSpc>
              <a:buFont typeface="Arial"/>
              <a:buChar char="•"/>
            </a:pPr>
            <a:r>
              <a:rPr lang="en-US" sz="2199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  <a:p>
            <a:pPr marL="474979" lvl="1" indent="-237490" algn="l">
              <a:lnSpc>
                <a:spcPts val="2859"/>
              </a:lnSpc>
              <a:buFont typeface="Arial"/>
              <a:buChar char="•"/>
            </a:pPr>
            <a:r>
              <a:rPr lang="en-US" sz="2199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Research gap </a:t>
            </a:r>
          </a:p>
          <a:p>
            <a:pPr algn="l">
              <a:lnSpc>
                <a:spcPts val="4184"/>
              </a:lnSpc>
            </a:pPr>
            <a:endParaRPr lang="en-US" sz="2199">
              <a:solidFill>
                <a:srgbClr val="0D3316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09860" y="4191623"/>
            <a:ext cx="16202228" cy="861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4"/>
              </a:lnSpc>
            </a:pPr>
            <a:r>
              <a:rPr lang="en-US" sz="2180" i="1">
                <a:solidFill>
                  <a:srgbClr val="0D3316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Add more pages if required</a:t>
            </a:r>
          </a:p>
          <a:p>
            <a:pPr algn="l">
              <a:lnSpc>
                <a:spcPts val="4147"/>
              </a:lnSpc>
            </a:pPr>
            <a:endParaRPr lang="en-US" sz="2180" i="1">
              <a:solidFill>
                <a:srgbClr val="0D3316"/>
              </a:solidFill>
              <a:latin typeface="Aileron Italics"/>
              <a:ea typeface="Aileron Italics"/>
              <a:cs typeface="Aileron Italics"/>
              <a:sym typeface="Aileron Itali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448177" y="407069"/>
            <a:ext cx="2492567" cy="665306"/>
            <a:chOff x="0" y="0"/>
            <a:chExt cx="867826" cy="2316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7826" cy="231637"/>
            </a:xfrm>
            <a:custGeom>
              <a:avLst/>
              <a:gdLst/>
              <a:ahLst/>
              <a:cxnLst/>
              <a:rect l="l" t="t" r="r" b="b"/>
              <a:pathLst>
                <a:path w="867826" h="231637">
                  <a:moveTo>
                    <a:pt x="115818" y="0"/>
                  </a:moveTo>
                  <a:lnTo>
                    <a:pt x="752008" y="0"/>
                  </a:lnTo>
                  <a:cubicBezTo>
                    <a:pt x="782725" y="0"/>
                    <a:pt x="812184" y="12202"/>
                    <a:pt x="833904" y="33922"/>
                  </a:cubicBezTo>
                  <a:cubicBezTo>
                    <a:pt x="855624" y="55643"/>
                    <a:pt x="867826" y="85101"/>
                    <a:pt x="867826" y="115818"/>
                  </a:cubicBezTo>
                  <a:lnTo>
                    <a:pt x="867826" y="115818"/>
                  </a:lnTo>
                  <a:cubicBezTo>
                    <a:pt x="867826" y="146535"/>
                    <a:pt x="855624" y="175994"/>
                    <a:pt x="833904" y="197714"/>
                  </a:cubicBezTo>
                  <a:cubicBezTo>
                    <a:pt x="812184" y="219434"/>
                    <a:pt x="782725" y="231637"/>
                    <a:pt x="752008" y="231637"/>
                  </a:cubicBezTo>
                  <a:lnTo>
                    <a:pt x="115818" y="231637"/>
                  </a:lnTo>
                  <a:cubicBezTo>
                    <a:pt x="85101" y="231637"/>
                    <a:pt x="55643" y="219434"/>
                    <a:pt x="33922" y="197714"/>
                  </a:cubicBezTo>
                  <a:cubicBezTo>
                    <a:pt x="12202" y="175994"/>
                    <a:pt x="0" y="146535"/>
                    <a:pt x="0" y="115818"/>
                  </a:cubicBezTo>
                  <a:lnTo>
                    <a:pt x="0" y="115818"/>
                  </a:lnTo>
                  <a:cubicBezTo>
                    <a:pt x="0" y="85101"/>
                    <a:pt x="12202" y="55643"/>
                    <a:pt x="33922" y="33922"/>
                  </a:cubicBezTo>
                  <a:cubicBezTo>
                    <a:pt x="55643" y="12202"/>
                    <a:pt x="85101" y="0"/>
                    <a:pt x="115818" y="0"/>
                  </a:cubicBezTo>
                  <a:close/>
                </a:path>
              </a:pathLst>
            </a:custGeom>
            <a:ln w="28575" cap="rnd">
              <a:solidFill>
                <a:srgbClr val="0D3316"/>
              </a:solidFill>
              <a:prstDash val="solid"/>
              <a:round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867826" cy="241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90229" y="3400773"/>
            <a:ext cx="5066589" cy="5303988"/>
            <a:chOff x="0" y="0"/>
            <a:chExt cx="1764012" cy="1846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64012" cy="1846667"/>
            </a:xfrm>
            <a:custGeom>
              <a:avLst/>
              <a:gdLst/>
              <a:ahLst/>
              <a:cxnLst/>
              <a:rect l="l" t="t" r="r" b="b"/>
              <a:pathLst>
                <a:path w="1764012" h="1846667">
                  <a:moveTo>
                    <a:pt x="122243" y="0"/>
                  </a:moveTo>
                  <a:lnTo>
                    <a:pt x="1641770" y="0"/>
                  </a:lnTo>
                  <a:cubicBezTo>
                    <a:pt x="1674191" y="0"/>
                    <a:pt x="1705284" y="12879"/>
                    <a:pt x="1728208" y="35804"/>
                  </a:cubicBezTo>
                  <a:cubicBezTo>
                    <a:pt x="1751133" y="58729"/>
                    <a:pt x="1764012" y="89822"/>
                    <a:pt x="1764012" y="122243"/>
                  </a:cubicBezTo>
                  <a:lnTo>
                    <a:pt x="1764012" y="1724424"/>
                  </a:lnTo>
                  <a:cubicBezTo>
                    <a:pt x="1764012" y="1791937"/>
                    <a:pt x="1709282" y="1846667"/>
                    <a:pt x="1641770" y="1846667"/>
                  </a:cubicBezTo>
                  <a:lnTo>
                    <a:pt x="122243" y="1846667"/>
                  </a:lnTo>
                  <a:cubicBezTo>
                    <a:pt x="54730" y="1846667"/>
                    <a:pt x="0" y="1791937"/>
                    <a:pt x="0" y="1724424"/>
                  </a:cubicBezTo>
                  <a:lnTo>
                    <a:pt x="0" y="122243"/>
                  </a:lnTo>
                  <a:cubicBezTo>
                    <a:pt x="0" y="54730"/>
                    <a:pt x="54730" y="0"/>
                    <a:pt x="122243" y="0"/>
                  </a:cubicBezTo>
                  <a:close/>
                </a:path>
              </a:pathLst>
            </a:custGeom>
            <a:ln w="28575" cap="rnd">
              <a:solidFill>
                <a:srgbClr val="0D3316"/>
              </a:solidFill>
              <a:prstDash val="solid"/>
              <a:round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764012" cy="18561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347609" y="4070820"/>
            <a:ext cx="1068469" cy="1068469"/>
          </a:xfrm>
          <a:custGeom>
            <a:avLst/>
            <a:gdLst/>
            <a:ahLst/>
            <a:cxnLst/>
            <a:rect l="l" t="t" r="r" b="b"/>
            <a:pathLst>
              <a:path w="1068469" h="1068469">
                <a:moveTo>
                  <a:pt x="0" y="0"/>
                </a:moveTo>
                <a:lnTo>
                  <a:pt x="1068469" y="0"/>
                </a:lnTo>
                <a:lnTo>
                  <a:pt x="1068469" y="1068469"/>
                </a:lnTo>
                <a:lnTo>
                  <a:pt x="0" y="1068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9" name="TextBox 9"/>
          <p:cNvSpPr txBox="1"/>
          <p:nvPr/>
        </p:nvSpPr>
        <p:spPr>
          <a:xfrm>
            <a:off x="15564685" y="591054"/>
            <a:ext cx="2259551" cy="3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2034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ANCHOR VI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25317" y="1768797"/>
            <a:ext cx="15437365" cy="115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1000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RESEARCH OBJECTIVES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47609" y="5320264"/>
            <a:ext cx="4187627" cy="1310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24"/>
              </a:lnSpc>
            </a:pPr>
            <a:r>
              <a:rPr lang="en-US" sz="4018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Clearly state your Objective 1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5127223" y="3609866"/>
            <a:ext cx="1072680" cy="1072680"/>
            <a:chOff x="0" y="0"/>
            <a:chExt cx="1430240" cy="143024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430240" cy="143024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D469"/>
              </a:solidFill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67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72878" y="247172"/>
              <a:ext cx="1084484" cy="855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4"/>
                </a:lnSpc>
              </a:pPr>
              <a:r>
                <a:rPr lang="en-US" sz="4018" b="1" spc="-381">
                  <a:solidFill>
                    <a:srgbClr val="0D3316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01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347609" y="6812273"/>
            <a:ext cx="3852294" cy="701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2019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Put a brief explanation for this research objective.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048556" y="3400773"/>
            <a:ext cx="5066589" cy="5303988"/>
            <a:chOff x="0" y="0"/>
            <a:chExt cx="1764012" cy="184666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64012" cy="1846667"/>
            </a:xfrm>
            <a:custGeom>
              <a:avLst/>
              <a:gdLst/>
              <a:ahLst/>
              <a:cxnLst/>
              <a:rect l="l" t="t" r="r" b="b"/>
              <a:pathLst>
                <a:path w="1764012" h="1846667">
                  <a:moveTo>
                    <a:pt x="122243" y="0"/>
                  </a:moveTo>
                  <a:lnTo>
                    <a:pt x="1641770" y="0"/>
                  </a:lnTo>
                  <a:cubicBezTo>
                    <a:pt x="1674191" y="0"/>
                    <a:pt x="1705284" y="12879"/>
                    <a:pt x="1728208" y="35804"/>
                  </a:cubicBezTo>
                  <a:cubicBezTo>
                    <a:pt x="1751133" y="58729"/>
                    <a:pt x="1764012" y="89822"/>
                    <a:pt x="1764012" y="122243"/>
                  </a:cubicBezTo>
                  <a:lnTo>
                    <a:pt x="1764012" y="1724424"/>
                  </a:lnTo>
                  <a:cubicBezTo>
                    <a:pt x="1764012" y="1791937"/>
                    <a:pt x="1709282" y="1846667"/>
                    <a:pt x="1641770" y="1846667"/>
                  </a:cubicBezTo>
                  <a:lnTo>
                    <a:pt x="122243" y="1846667"/>
                  </a:lnTo>
                  <a:cubicBezTo>
                    <a:pt x="54730" y="1846667"/>
                    <a:pt x="0" y="1791937"/>
                    <a:pt x="0" y="1724424"/>
                  </a:cubicBezTo>
                  <a:lnTo>
                    <a:pt x="0" y="122243"/>
                  </a:lnTo>
                  <a:cubicBezTo>
                    <a:pt x="0" y="54730"/>
                    <a:pt x="54730" y="0"/>
                    <a:pt x="122243" y="0"/>
                  </a:cubicBezTo>
                  <a:close/>
                </a:path>
              </a:pathLst>
            </a:custGeom>
            <a:ln w="28575" cap="rnd">
              <a:solidFill>
                <a:srgbClr val="0D3316"/>
              </a:solidFill>
              <a:prstDash val="solid"/>
              <a:round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1764012" cy="18561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7805936" y="4070820"/>
            <a:ext cx="1068469" cy="1068469"/>
          </a:xfrm>
          <a:custGeom>
            <a:avLst/>
            <a:gdLst/>
            <a:ahLst/>
            <a:cxnLst/>
            <a:rect l="l" t="t" r="r" b="b"/>
            <a:pathLst>
              <a:path w="1068469" h="1068469">
                <a:moveTo>
                  <a:pt x="0" y="0"/>
                </a:moveTo>
                <a:lnTo>
                  <a:pt x="1068469" y="0"/>
                </a:lnTo>
                <a:lnTo>
                  <a:pt x="1068469" y="1068469"/>
                </a:lnTo>
                <a:lnTo>
                  <a:pt x="0" y="1068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2" name="TextBox 22"/>
          <p:cNvSpPr txBox="1"/>
          <p:nvPr/>
        </p:nvSpPr>
        <p:spPr>
          <a:xfrm>
            <a:off x="7805936" y="5320264"/>
            <a:ext cx="4187627" cy="1310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24"/>
              </a:lnSpc>
            </a:pPr>
            <a:r>
              <a:rPr lang="en-US" sz="4018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Clearly state your Objective 2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0585549" y="3609866"/>
            <a:ext cx="1072680" cy="1072655"/>
            <a:chOff x="0" y="0"/>
            <a:chExt cx="1430240" cy="1430207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430240" cy="1430207"/>
              <a:chOff x="0" y="0"/>
              <a:chExt cx="812800" cy="81278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78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781">
                    <a:moveTo>
                      <a:pt x="406400" y="0"/>
                    </a:moveTo>
                    <a:cubicBezTo>
                      <a:pt x="181951" y="0"/>
                      <a:pt x="0" y="181947"/>
                      <a:pt x="0" y="406391"/>
                    </a:cubicBezTo>
                    <a:cubicBezTo>
                      <a:pt x="0" y="630834"/>
                      <a:pt x="181951" y="812781"/>
                      <a:pt x="406400" y="812781"/>
                    </a:cubicBezTo>
                    <a:cubicBezTo>
                      <a:pt x="630849" y="812781"/>
                      <a:pt x="812800" y="630834"/>
                      <a:pt x="812800" y="406391"/>
                    </a:cubicBezTo>
                    <a:cubicBezTo>
                      <a:pt x="812800" y="18194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D469"/>
              </a:solidFill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66673"/>
                <a:ext cx="660400" cy="6699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67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72878" y="247172"/>
              <a:ext cx="1084484" cy="855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4"/>
                </a:lnSpc>
              </a:pPr>
              <a:r>
                <a:rPr lang="en-US" sz="4018" b="1" spc="-381">
                  <a:solidFill>
                    <a:srgbClr val="0D3316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02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805936" y="6812273"/>
            <a:ext cx="3852294" cy="701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2019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Put a brief explanation for this research objective.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2506882" y="3400773"/>
            <a:ext cx="5066589" cy="5303988"/>
            <a:chOff x="0" y="0"/>
            <a:chExt cx="1764012" cy="184666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764012" cy="1846667"/>
            </a:xfrm>
            <a:custGeom>
              <a:avLst/>
              <a:gdLst/>
              <a:ahLst/>
              <a:cxnLst/>
              <a:rect l="l" t="t" r="r" b="b"/>
              <a:pathLst>
                <a:path w="1764012" h="1846667">
                  <a:moveTo>
                    <a:pt x="122243" y="0"/>
                  </a:moveTo>
                  <a:lnTo>
                    <a:pt x="1641770" y="0"/>
                  </a:lnTo>
                  <a:cubicBezTo>
                    <a:pt x="1674191" y="0"/>
                    <a:pt x="1705284" y="12879"/>
                    <a:pt x="1728208" y="35804"/>
                  </a:cubicBezTo>
                  <a:cubicBezTo>
                    <a:pt x="1751133" y="58729"/>
                    <a:pt x="1764012" y="89822"/>
                    <a:pt x="1764012" y="122243"/>
                  </a:cubicBezTo>
                  <a:lnTo>
                    <a:pt x="1764012" y="1724424"/>
                  </a:lnTo>
                  <a:cubicBezTo>
                    <a:pt x="1764012" y="1791937"/>
                    <a:pt x="1709282" y="1846667"/>
                    <a:pt x="1641770" y="1846667"/>
                  </a:cubicBezTo>
                  <a:lnTo>
                    <a:pt x="122243" y="1846667"/>
                  </a:lnTo>
                  <a:cubicBezTo>
                    <a:pt x="54730" y="1846667"/>
                    <a:pt x="0" y="1791937"/>
                    <a:pt x="0" y="1724424"/>
                  </a:cubicBezTo>
                  <a:lnTo>
                    <a:pt x="0" y="122243"/>
                  </a:lnTo>
                  <a:cubicBezTo>
                    <a:pt x="0" y="54730"/>
                    <a:pt x="54730" y="0"/>
                    <a:pt x="122243" y="0"/>
                  </a:cubicBezTo>
                  <a:close/>
                </a:path>
              </a:pathLst>
            </a:custGeom>
            <a:ln w="28575" cap="rnd">
              <a:solidFill>
                <a:srgbClr val="0D3316"/>
              </a:solidFill>
              <a:prstDash val="solid"/>
              <a:round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1764012" cy="18561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13264262" y="4070820"/>
            <a:ext cx="1068469" cy="1068469"/>
          </a:xfrm>
          <a:custGeom>
            <a:avLst/>
            <a:gdLst/>
            <a:ahLst/>
            <a:cxnLst/>
            <a:rect l="l" t="t" r="r" b="b"/>
            <a:pathLst>
              <a:path w="1068469" h="1068469">
                <a:moveTo>
                  <a:pt x="0" y="0"/>
                </a:moveTo>
                <a:lnTo>
                  <a:pt x="1068469" y="0"/>
                </a:lnTo>
                <a:lnTo>
                  <a:pt x="1068469" y="1068469"/>
                </a:lnTo>
                <a:lnTo>
                  <a:pt x="0" y="1068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33" name="TextBox 33"/>
          <p:cNvSpPr txBox="1"/>
          <p:nvPr/>
        </p:nvSpPr>
        <p:spPr>
          <a:xfrm>
            <a:off x="13264262" y="5320264"/>
            <a:ext cx="4187627" cy="1310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24"/>
              </a:lnSpc>
            </a:pPr>
            <a:r>
              <a:rPr lang="en-US" sz="4018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Clearly state your Objective 3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6043876" y="3609866"/>
            <a:ext cx="1072680" cy="1072655"/>
            <a:chOff x="0" y="0"/>
            <a:chExt cx="1430240" cy="1430207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430240" cy="1430207"/>
              <a:chOff x="0" y="0"/>
              <a:chExt cx="812800" cy="812781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78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781">
                    <a:moveTo>
                      <a:pt x="406400" y="0"/>
                    </a:moveTo>
                    <a:cubicBezTo>
                      <a:pt x="181951" y="0"/>
                      <a:pt x="0" y="181947"/>
                      <a:pt x="0" y="406391"/>
                    </a:cubicBezTo>
                    <a:cubicBezTo>
                      <a:pt x="0" y="630834"/>
                      <a:pt x="181951" y="812781"/>
                      <a:pt x="406400" y="812781"/>
                    </a:cubicBezTo>
                    <a:cubicBezTo>
                      <a:pt x="630849" y="812781"/>
                      <a:pt x="812800" y="630834"/>
                      <a:pt x="812800" y="406391"/>
                    </a:cubicBezTo>
                    <a:cubicBezTo>
                      <a:pt x="812800" y="18194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D469"/>
              </a:solidFill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6200" y="66673"/>
                <a:ext cx="660400" cy="6699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67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172878" y="247172"/>
              <a:ext cx="1084484" cy="855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4"/>
                </a:lnSpc>
              </a:pPr>
              <a:r>
                <a:rPr lang="en-US" sz="4018" b="1" spc="-381">
                  <a:solidFill>
                    <a:srgbClr val="0D3316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03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3264262" y="6812273"/>
            <a:ext cx="3852294" cy="701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2019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Put a brief explanation for this research objective.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448177" y="407069"/>
            <a:ext cx="2492567" cy="665306"/>
            <a:chOff x="0" y="0"/>
            <a:chExt cx="867826" cy="2316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7826" cy="231637"/>
            </a:xfrm>
            <a:custGeom>
              <a:avLst/>
              <a:gdLst/>
              <a:ahLst/>
              <a:cxnLst/>
              <a:rect l="l" t="t" r="r" b="b"/>
              <a:pathLst>
                <a:path w="867826" h="231637">
                  <a:moveTo>
                    <a:pt x="115818" y="0"/>
                  </a:moveTo>
                  <a:lnTo>
                    <a:pt x="752008" y="0"/>
                  </a:lnTo>
                  <a:cubicBezTo>
                    <a:pt x="782725" y="0"/>
                    <a:pt x="812184" y="12202"/>
                    <a:pt x="833904" y="33922"/>
                  </a:cubicBezTo>
                  <a:cubicBezTo>
                    <a:pt x="855624" y="55643"/>
                    <a:pt x="867826" y="85101"/>
                    <a:pt x="867826" y="115818"/>
                  </a:cubicBezTo>
                  <a:lnTo>
                    <a:pt x="867826" y="115818"/>
                  </a:lnTo>
                  <a:cubicBezTo>
                    <a:pt x="867826" y="146535"/>
                    <a:pt x="855624" y="175994"/>
                    <a:pt x="833904" y="197714"/>
                  </a:cubicBezTo>
                  <a:cubicBezTo>
                    <a:pt x="812184" y="219434"/>
                    <a:pt x="782725" y="231637"/>
                    <a:pt x="752008" y="231637"/>
                  </a:cubicBezTo>
                  <a:lnTo>
                    <a:pt x="115818" y="231637"/>
                  </a:lnTo>
                  <a:cubicBezTo>
                    <a:pt x="85101" y="231637"/>
                    <a:pt x="55643" y="219434"/>
                    <a:pt x="33922" y="197714"/>
                  </a:cubicBezTo>
                  <a:cubicBezTo>
                    <a:pt x="12202" y="175994"/>
                    <a:pt x="0" y="146535"/>
                    <a:pt x="0" y="115818"/>
                  </a:cubicBezTo>
                  <a:lnTo>
                    <a:pt x="0" y="115818"/>
                  </a:lnTo>
                  <a:cubicBezTo>
                    <a:pt x="0" y="85101"/>
                    <a:pt x="12202" y="55643"/>
                    <a:pt x="33922" y="33922"/>
                  </a:cubicBezTo>
                  <a:cubicBezTo>
                    <a:pt x="55643" y="12202"/>
                    <a:pt x="85101" y="0"/>
                    <a:pt x="115818" y="0"/>
                  </a:cubicBezTo>
                  <a:close/>
                </a:path>
              </a:pathLst>
            </a:custGeom>
            <a:ln w="28575" cap="rnd">
              <a:solidFill>
                <a:srgbClr val="0D3316"/>
              </a:solidFill>
              <a:prstDash val="solid"/>
              <a:round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867826" cy="241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4731477"/>
            <a:ext cx="5210186" cy="2824979"/>
            <a:chOff x="0" y="0"/>
            <a:chExt cx="1372230" cy="7440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2230" cy="744028"/>
            </a:xfrm>
            <a:custGeom>
              <a:avLst/>
              <a:gdLst/>
              <a:ahLst/>
              <a:cxnLst/>
              <a:rect l="l" t="t" r="r" b="b"/>
              <a:pathLst>
                <a:path w="1372230" h="744028">
                  <a:moveTo>
                    <a:pt x="0" y="0"/>
                  </a:moveTo>
                  <a:lnTo>
                    <a:pt x="1372230" y="0"/>
                  </a:lnTo>
                  <a:lnTo>
                    <a:pt x="1372230" y="744028"/>
                  </a:lnTo>
                  <a:lnTo>
                    <a:pt x="0" y="744028"/>
                  </a:lnTo>
                  <a:close/>
                </a:path>
              </a:pathLst>
            </a:custGeom>
            <a:solidFill>
              <a:srgbClr val="EBD469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372230" cy="7535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43652" y="4731477"/>
            <a:ext cx="5210186" cy="2824979"/>
            <a:chOff x="0" y="0"/>
            <a:chExt cx="1372230" cy="7440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2230" cy="744028"/>
            </a:xfrm>
            <a:custGeom>
              <a:avLst/>
              <a:gdLst/>
              <a:ahLst/>
              <a:cxnLst/>
              <a:rect l="l" t="t" r="r" b="b"/>
              <a:pathLst>
                <a:path w="1372230" h="744028">
                  <a:moveTo>
                    <a:pt x="0" y="0"/>
                  </a:moveTo>
                  <a:lnTo>
                    <a:pt x="1372230" y="0"/>
                  </a:lnTo>
                  <a:lnTo>
                    <a:pt x="1372230" y="744028"/>
                  </a:lnTo>
                  <a:lnTo>
                    <a:pt x="0" y="744028"/>
                  </a:lnTo>
                  <a:close/>
                </a:path>
              </a:pathLst>
            </a:custGeom>
            <a:solidFill>
              <a:srgbClr val="EBD469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372230" cy="7535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049080" y="4692278"/>
            <a:ext cx="5210186" cy="2864179"/>
            <a:chOff x="0" y="0"/>
            <a:chExt cx="1372230" cy="75435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72230" cy="754352"/>
            </a:xfrm>
            <a:custGeom>
              <a:avLst/>
              <a:gdLst/>
              <a:ahLst/>
              <a:cxnLst/>
              <a:rect l="l" t="t" r="r" b="b"/>
              <a:pathLst>
                <a:path w="1372230" h="754352">
                  <a:moveTo>
                    <a:pt x="0" y="0"/>
                  </a:moveTo>
                  <a:lnTo>
                    <a:pt x="1372230" y="0"/>
                  </a:lnTo>
                  <a:lnTo>
                    <a:pt x="1372230" y="754352"/>
                  </a:lnTo>
                  <a:lnTo>
                    <a:pt x="0" y="754352"/>
                  </a:lnTo>
                  <a:close/>
                </a:path>
              </a:pathLst>
            </a:custGeom>
            <a:solidFill>
              <a:srgbClr val="EBD469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1372230" cy="763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34" y="2923425"/>
            <a:ext cx="5219677" cy="2449774"/>
            <a:chOff x="0" y="0"/>
            <a:chExt cx="1255759" cy="58937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55759" cy="589371"/>
            </a:xfrm>
            <a:custGeom>
              <a:avLst/>
              <a:gdLst/>
              <a:ahLst/>
              <a:cxnLst/>
              <a:rect l="l" t="t" r="r" b="b"/>
              <a:pathLst>
                <a:path w="1255759" h="589371">
                  <a:moveTo>
                    <a:pt x="0" y="0"/>
                  </a:moveTo>
                  <a:lnTo>
                    <a:pt x="1255759" y="0"/>
                  </a:lnTo>
                  <a:lnTo>
                    <a:pt x="1255759" y="589371"/>
                  </a:lnTo>
                  <a:lnTo>
                    <a:pt x="0" y="589371"/>
                  </a:lnTo>
                  <a:close/>
                </a:path>
              </a:pathLst>
            </a:custGeom>
            <a:blipFill>
              <a:blip r:embed="rId2"/>
              <a:stretch>
                <a:fillRect t="-21087" b="-21087"/>
              </a:stretch>
            </a:blipFill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34195" y="2923425"/>
            <a:ext cx="5219677" cy="2449774"/>
            <a:chOff x="0" y="0"/>
            <a:chExt cx="1255759" cy="58937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55759" cy="589371"/>
            </a:xfrm>
            <a:custGeom>
              <a:avLst/>
              <a:gdLst/>
              <a:ahLst/>
              <a:cxnLst/>
              <a:rect l="l" t="t" r="r" b="b"/>
              <a:pathLst>
                <a:path w="1255759" h="589371">
                  <a:moveTo>
                    <a:pt x="0" y="0"/>
                  </a:moveTo>
                  <a:lnTo>
                    <a:pt x="1255759" y="0"/>
                  </a:lnTo>
                  <a:lnTo>
                    <a:pt x="1255759" y="589371"/>
                  </a:lnTo>
                  <a:lnTo>
                    <a:pt x="0" y="589371"/>
                  </a:lnTo>
                  <a:close/>
                </a:path>
              </a:pathLst>
            </a:custGeom>
            <a:blipFill>
              <a:blip r:embed="rId3"/>
              <a:stretch>
                <a:fillRect t="-9852" b="-9852"/>
              </a:stretch>
            </a:blipFill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039623" y="2923425"/>
            <a:ext cx="5219677" cy="2449774"/>
            <a:chOff x="0" y="0"/>
            <a:chExt cx="1255759" cy="58937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55759" cy="589371"/>
            </a:xfrm>
            <a:custGeom>
              <a:avLst/>
              <a:gdLst/>
              <a:ahLst/>
              <a:cxnLst/>
              <a:rect l="l" t="t" r="r" b="b"/>
              <a:pathLst>
                <a:path w="1255759" h="589371">
                  <a:moveTo>
                    <a:pt x="0" y="0"/>
                  </a:moveTo>
                  <a:lnTo>
                    <a:pt x="1255759" y="0"/>
                  </a:lnTo>
                  <a:lnTo>
                    <a:pt x="1255759" y="589371"/>
                  </a:lnTo>
                  <a:lnTo>
                    <a:pt x="0" y="589371"/>
                  </a:lnTo>
                  <a:close/>
                </a:path>
              </a:pathLst>
            </a:custGeom>
            <a:blipFill>
              <a:blip r:embed="rId4"/>
              <a:stretch>
                <a:fillRect t="-20978" b="-20978"/>
              </a:stretch>
            </a:blipFill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09944" y="3164160"/>
            <a:ext cx="794692" cy="79469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EDE8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819945" y="3164160"/>
            <a:ext cx="794692" cy="79469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EDE8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325373" y="3164160"/>
            <a:ext cx="794692" cy="79469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EDE8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5564685" y="591054"/>
            <a:ext cx="2259551" cy="3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2034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ANCHOR VI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09894" y="1434325"/>
            <a:ext cx="15437365" cy="115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1000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METHODOLOGY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09910" y="5550191"/>
            <a:ext cx="4738680" cy="49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0"/>
              </a:lnSpc>
            </a:pPr>
            <a:r>
              <a:rPr lang="en-US" sz="3518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Step 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819911" y="5550191"/>
            <a:ext cx="4738680" cy="49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0"/>
              </a:lnSpc>
            </a:pPr>
            <a:r>
              <a:rPr lang="en-US" sz="3518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Step 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325339" y="5483516"/>
            <a:ext cx="4738680" cy="555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4"/>
              </a:lnSpc>
            </a:pPr>
            <a:r>
              <a:rPr lang="en-US" sz="3518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Step 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09910" y="6251635"/>
            <a:ext cx="4734140" cy="934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6"/>
              </a:lnSpc>
            </a:pPr>
            <a:r>
              <a:rPr lang="en-US" sz="1819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Lorem ipsum dolor sit amet, adipiscing elit, sed do eiusmod tempor incididunt ut labore et dolore magna aliqua. Ut enim.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815371" y="6251635"/>
            <a:ext cx="4734140" cy="934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6"/>
              </a:lnSpc>
            </a:pPr>
            <a:r>
              <a:rPr lang="en-US" sz="1819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Lorem ipsum dolor sit amet, adipiscing elit, sed do eiusmod tempor incididunt ut labore et dolore magna aliqua. Ut enim.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34864" y="6251635"/>
            <a:ext cx="4734140" cy="934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6"/>
              </a:lnSpc>
            </a:pPr>
            <a:r>
              <a:rPr lang="en-US" sz="1819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Lorem ipsum dolor sit amet, adipiscing elit, sed do eiusmod tempor incididunt ut labore et dolore magna aliqua. Ut enim.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06001" y="3289860"/>
            <a:ext cx="602578" cy="48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0"/>
              </a:lnSpc>
            </a:pPr>
            <a:r>
              <a:rPr lang="en-US" sz="2977" b="1" spc="-282">
                <a:solidFill>
                  <a:srgbClr val="0D3316"/>
                </a:solidFill>
                <a:latin typeface="Aileron Bold"/>
                <a:ea typeface="Aileron Bold"/>
                <a:cs typeface="Aileron Bold"/>
                <a:sym typeface="Aileron Bold"/>
              </a:rPr>
              <a:t>01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916002" y="3289860"/>
            <a:ext cx="602578" cy="48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0"/>
              </a:lnSpc>
            </a:pPr>
            <a:r>
              <a:rPr lang="en-US" sz="2977" b="1" spc="-282">
                <a:solidFill>
                  <a:srgbClr val="0D3316"/>
                </a:solidFill>
                <a:latin typeface="Aileron Bold"/>
                <a:ea typeface="Aileron Bold"/>
                <a:cs typeface="Aileron Bold"/>
                <a:sym typeface="Aileron Bold"/>
              </a:rPr>
              <a:t>02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421430" y="3289860"/>
            <a:ext cx="602578" cy="48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0"/>
              </a:lnSpc>
            </a:pPr>
            <a:r>
              <a:rPr lang="en-US" sz="2977" b="1" spc="-282">
                <a:solidFill>
                  <a:srgbClr val="0D3316"/>
                </a:solidFill>
                <a:latin typeface="Aileron Bold"/>
                <a:ea typeface="Aileron Bold"/>
                <a:cs typeface="Aileron Bold"/>
                <a:sym typeface="Aileron Bold"/>
              </a:rPr>
              <a:t>03</a:t>
            </a:r>
          </a:p>
        </p:txBody>
      </p:sp>
      <p:sp>
        <p:nvSpPr>
          <p:cNvPr id="41" name="TextBox 41"/>
          <p:cNvSpPr txBox="1"/>
          <p:nvPr/>
        </p:nvSpPr>
        <p:spPr>
          <a:xfrm rot="-5400000">
            <a:off x="-351973" y="8998602"/>
            <a:ext cx="2009327" cy="3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7"/>
              </a:lnSpc>
              <a:spcBef>
                <a:spcPct val="0"/>
              </a:spcBef>
            </a:pPr>
            <a:r>
              <a:rPr lang="en-US" sz="2356" b="1" dirty="0">
                <a:solidFill>
                  <a:srgbClr val="0D3316"/>
                </a:solidFill>
                <a:latin typeface="Aileron Bold"/>
                <a:ea typeface="Aileron Bold"/>
                <a:cs typeface="Aileron Bold"/>
                <a:sym typeface="Aileron Bold"/>
              </a:rPr>
              <a:t>MILESTONE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028700" y="8564009"/>
            <a:ext cx="5210186" cy="1533425"/>
            <a:chOff x="0" y="0"/>
            <a:chExt cx="1372230" cy="40386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Freeform 43"/>
            <p:cNvSpPr/>
            <p:nvPr/>
          </p:nvSpPr>
          <p:spPr>
            <a:xfrm>
              <a:off x="0" y="0"/>
              <a:ext cx="1372230" cy="403865"/>
            </a:xfrm>
            <a:custGeom>
              <a:avLst/>
              <a:gdLst/>
              <a:ahLst/>
              <a:cxnLst/>
              <a:rect l="l" t="t" r="r" b="b"/>
              <a:pathLst>
                <a:path w="1372230" h="403865">
                  <a:moveTo>
                    <a:pt x="0" y="0"/>
                  </a:moveTo>
                  <a:lnTo>
                    <a:pt x="1372230" y="0"/>
                  </a:lnTo>
                  <a:lnTo>
                    <a:pt x="1372230" y="403865"/>
                  </a:lnTo>
                  <a:lnTo>
                    <a:pt x="0" y="40386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MY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9525"/>
              <a:ext cx="1372230" cy="4133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6543652" y="8564009"/>
            <a:ext cx="5210186" cy="1533425"/>
            <a:chOff x="0" y="0"/>
            <a:chExt cx="1372230" cy="40386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7" name="Freeform 47"/>
            <p:cNvSpPr/>
            <p:nvPr/>
          </p:nvSpPr>
          <p:spPr>
            <a:xfrm>
              <a:off x="0" y="0"/>
              <a:ext cx="1372230" cy="403865"/>
            </a:xfrm>
            <a:custGeom>
              <a:avLst/>
              <a:gdLst/>
              <a:ahLst/>
              <a:cxnLst/>
              <a:rect l="l" t="t" r="r" b="b"/>
              <a:pathLst>
                <a:path w="1372230" h="403865">
                  <a:moveTo>
                    <a:pt x="0" y="0"/>
                  </a:moveTo>
                  <a:lnTo>
                    <a:pt x="1372230" y="0"/>
                  </a:lnTo>
                  <a:lnTo>
                    <a:pt x="1372230" y="403865"/>
                  </a:lnTo>
                  <a:lnTo>
                    <a:pt x="0" y="40386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MY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9525"/>
              <a:ext cx="1372230" cy="4133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2049080" y="8591851"/>
            <a:ext cx="5210186" cy="1505583"/>
            <a:chOff x="0" y="0"/>
            <a:chExt cx="1372230" cy="39653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0" name="Freeform 50"/>
            <p:cNvSpPr/>
            <p:nvPr/>
          </p:nvSpPr>
          <p:spPr>
            <a:xfrm>
              <a:off x="0" y="0"/>
              <a:ext cx="1372230" cy="396532"/>
            </a:xfrm>
            <a:custGeom>
              <a:avLst/>
              <a:gdLst/>
              <a:ahLst/>
              <a:cxnLst/>
              <a:rect l="l" t="t" r="r" b="b"/>
              <a:pathLst>
                <a:path w="1372230" h="396532">
                  <a:moveTo>
                    <a:pt x="0" y="0"/>
                  </a:moveTo>
                  <a:lnTo>
                    <a:pt x="1372230" y="0"/>
                  </a:lnTo>
                  <a:lnTo>
                    <a:pt x="1372230" y="396532"/>
                  </a:lnTo>
                  <a:lnTo>
                    <a:pt x="0" y="39653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MY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9525"/>
              <a:ext cx="1372230" cy="40605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309910" y="7928743"/>
            <a:ext cx="4738680" cy="49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0"/>
              </a:lnSpc>
            </a:pPr>
            <a:r>
              <a:rPr lang="en-US" sz="3518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Deliverable 1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819911" y="7928743"/>
            <a:ext cx="4738680" cy="49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0"/>
              </a:lnSpc>
            </a:pPr>
            <a:r>
              <a:rPr lang="en-US" sz="3518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Deliverable 2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2325339" y="7862068"/>
            <a:ext cx="4738680" cy="555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4"/>
              </a:lnSpc>
            </a:pPr>
            <a:r>
              <a:rPr lang="en-US" sz="3518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Deliverable 3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275683" y="8708412"/>
            <a:ext cx="4734140" cy="30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Data on ...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815371" y="8720859"/>
            <a:ext cx="4734140" cy="30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Data on ...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2330117" y="8708412"/>
            <a:ext cx="4734140" cy="1249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Complete Dataset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Publication: 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SHIFT 2027 conference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Final report (Book chapter)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2074292"/>
            <a:ext cx="1428010" cy="142801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D469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62197" y="4518261"/>
            <a:ext cx="1428010" cy="142801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D469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62197" y="6843052"/>
            <a:ext cx="1428010" cy="142801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D469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9603528" y="2333354"/>
            <a:ext cx="604205" cy="846028"/>
          </a:xfrm>
          <a:custGeom>
            <a:avLst/>
            <a:gdLst/>
            <a:ahLst/>
            <a:cxnLst/>
            <a:rect l="l" t="t" r="r" b="b"/>
            <a:pathLst>
              <a:path w="604205" h="846028">
                <a:moveTo>
                  <a:pt x="0" y="0"/>
                </a:moveTo>
                <a:lnTo>
                  <a:pt x="604205" y="0"/>
                </a:lnTo>
                <a:lnTo>
                  <a:pt x="604205" y="846028"/>
                </a:lnTo>
                <a:lnTo>
                  <a:pt x="0" y="8460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16" name="Freeform 16"/>
          <p:cNvSpPr/>
          <p:nvPr/>
        </p:nvSpPr>
        <p:spPr>
          <a:xfrm>
            <a:off x="9484729" y="4925201"/>
            <a:ext cx="821046" cy="535732"/>
          </a:xfrm>
          <a:custGeom>
            <a:avLst/>
            <a:gdLst/>
            <a:ahLst/>
            <a:cxnLst/>
            <a:rect l="l" t="t" r="r" b="b"/>
            <a:pathLst>
              <a:path w="821046" h="535732">
                <a:moveTo>
                  <a:pt x="0" y="0"/>
                </a:moveTo>
                <a:lnTo>
                  <a:pt x="821046" y="0"/>
                </a:lnTo>
                <a:lnTo>
                  <a:pt x="821046" y="535732"/>
                </a:lnTo>
                <a:lnTo>
                  <a:pt x="0" y="535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17" name="Freeform 17"/>
          <p:cNvSpPr/>
          <p:nvPr/>
        </p:nvSpPr>
        <p:spPr>
          <a:xfrm>
            <a:off x="9535901" y="7248344"/>
            <a:ext cx="680603" cy="575393"/>
          </a:xfrm>
          <a:custGeom>
            <a:avLst/>
            <a:gdLst/>
            <a:ahLst/>
            <a:cxnLst/>
            <a:rect l="l" t="t" r="r" b="b"/>
            <a:pathLst>
              <a:path w="680603" h="575393">
                <a:moveTo>
                  <a:pt x="0" y="0"/>
                </a:moveTo>
                <a:lnTo>
                  <a:pt x="680603" y="0"/>
                </a:lnTo>
                <a:lnTo>
                  <a:pt x="680603" y="575394"/>
                </a:lnTo>
                <a:lnTo>
                  <a:pt x="0" y="5753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18" name="TextBox 18"/>
          <p:cNvSpPr txBox="1"/>
          <p:nvPr/>
        </p:nvSpPr>
        <p:spPr>
          <a:xfrm>
            <a:off x="909860" y="1768797"/>
            <a:ext cx="7036446" cy="216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1000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PROJECT COVERAGE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816675" y="1974940"/>
            <a:ext cx="4161460" cy="65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24"/>
              </a:lnSpc>
            </a:pPr>
            <a:r>
              <a:rPr lang="en-US" sz="4018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Number of data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854775" y="2740672"/>
            <a:ext cx="1429019" cy="701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2019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Number of cases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834872" y="4418908"/>
            <a:ext cx="6442625" cy="65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24"/>
              </a:lnSpc>
            </a:pPr>
            <a:r>
              <a:rPr lang="en-US" sz="4018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# ASEAN Countries covered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317380" y="5184641"/>
            <a:ext cx="1193954" cy="348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2019" dirty="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Malaysia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816675" y="6500655"/>
            <a:ext cx="5480108" cy="65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24"/>
              </a:lnSpc>
            </a:pPr>
            <a:r>
              <a:rPr lang="en-US" sz="4018" dirty="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Research Approach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383431" y="7452846"/>
            <a:ext cx="5137259" cy="328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2019" dirty="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Real-world accident data analysis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63573" y="4107703"/>
            <a:ext cx="6538405" cy="736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6"/>
              </a:lnSpc>
            </a:pPr>
            <a:r>
              <a:rPr lang="en-US" sz="2119" i="1" dirty="0">
                <a:solidFill>
                  <a:srgbClr val="0D3316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Information in this section should reflect your proposed budget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028700" y="6126472"/>
            <a:ext cx="6917606" cy="3044131"/>
            <a:chOff x="0" y="0"/>
            <a:chExt cx="929478" cy="40902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29477" cy="409022"/>
            </a:xfrm>
            <a:custGeom>
              <a:avLst/>
              <a:gdLst/>
              <a:ahLst/>
              <a:cxnLst/>
              <a:rect l="l" t="t" r="r" b="b"/>
              <a:pathLst>
                <a:path w="929477" h="409022">
                  <a:moveTo>
                    <a:pt x="67150" y="0"/>
                  </a:moveTo>
                  <a:lnTo>
                    <a:pt x="862328" y="0"/>
                  </a:lnTo>
                  <a:cubicBezTo>
                    <a:pt x="899414" y="0"/>
                    <a:pt x="929477" y="30064"/>
                    <a:pt x="929477" y="67150"/>
                  </a:cubicBezTo>
                  <a:lnTo>
                    <a:pt x="929477" y="341872"/>
                  </a:lnTo>
                  <a:cubicBezTo>
                    <a:pt x="929477" y="359681"/>
                    <a:pt x="922403" y="376761"/>
                    <a:pt x="909810" y="389354"/>
                  </a:cubicBezTo>
                  <a:cubicBezTo>
                    <a:pt x="897217" y="401947"/>
                    <a:pt x="880137" y="409022"/>
                    <a:pt x="862328" y="409022"/>
                  </a:cubicBezTo>
                  <a:lnTo>
                    <a:pt x="67150" y="409022"/>
                  </a:lnTo>
                  <a:cubicBezTo>
                    <a:pt x="30064" y="409022"/>
                    <a:pt x="0" y="378958"/>
                    <a:pt x="0" y="341872"/>
                  </a:cubicBezTo>
                  <a:lnTo>
                    <a:pt x="0" y="67150"/>
                  </a:lnTo>
                  <a:cubicBezTo>
                    <a:pt x="0" y="49340"/>
                    <a:pt x="7075" y="32261"/>
                    <a:pt x="19668" y="19668"/>
                  </a:cubicBezTo>
                  <a:cubicBezTo>
                    <a:pt x="32261" y="7075"/>
                    <a:pt x="49340" y="0"/>
                    <a:pt x="67150" y="0"/>
                  </a:cubicBezTo>
                  <a:close/>
                </a:path>
              </a:pathLst>
            </a:custGeom>
            <a:blipFill>
              <a:blip r:embed="rId8"/>
              <a:stretch>
                <a:fillRect t="-25700" b="-25700"/>
              </a:stretch>
            </a:blipFill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3062442" y="5187640"/>
            <a:ext cx="1193954" cy="348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2019" dirty="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Indonesia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851200" y="5184641"/>
            <a:ext cx="1193954" cy="348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2019" dirty="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Thailand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524389" y="5186993"/>
            <a:ext cx="1193954" cy="348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2019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Vietnam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383431" y="7992407"/>
            <a:ext cx="5137259" cy="348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2019" dirty="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Physical observation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383431" y="8507118"/>
            <a:ext cx="5137259" cy="348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2019" dirty="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Survey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389383" y="9018985"/>
            <a:ext cx="5137259" cy="348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2019" dirty="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Development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357633" y="9555104"/>
            <a:ext cx="5137259" cy="348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2019" dirty="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Simulation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426862" y="2740672"/>
            <a:ext cx="2042630" cy="701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2019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Number of variables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17B2ACE-0D42-3E2D-F69F-85769ED96054}"/>
              </a:ext>
            </a:extLst>
          </p:cNvPr>
          <p:cNvSpPr/>
          <p:nvPr/>
        </p:nvSpPr>
        <p:spPr>
          <a:xfrm>
            <a:off x="12440205" y="2740672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4061DF-84B4-6EE5-C041-A3110547B6A0}"/>
              </a:ext>
            </a:extLst>
          </p:cNvPr>
          <p:cNvSpPr/>
          <p:nvPr/>
        </p:nvSpPr>
        <p:spPr>
          <a:xfrm>
            <a:off x="16012292" y="275636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7FC4377-6C37-964E-B028-0314AC8BD03F}"/>
              </a:ext>
            </a:extLst>
          </p:cNvPr>
          <p:cNvSpPr/>
          <p:nvPr/>
        </p:nvSpPr>
        <p:spPr>
          <a:xfrm>
            <a:off x="10890998" y="5184641"/>
            <a:ext cx="336313" cy="348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96A598B-B28A-B220-8ED8-14D20379CBBA}"/>
              </a:ext>
            </a:extLst>
          </p:cNvPr>
          <p:cNvSpPr/>
          <p:nvPr/>
        </p:nvSpPr>
        <p:spPr>
          <a:xfrm>
            <a:off x="12608536" y="5192135"/>
            <a:ext cx="336313" cy="348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AD6879-0C38-FABB-4DFD-4EC129857FFA}"/>
              </a:ext>
            </a:extLst>
          </p:cNvPr>
          <p:cNvSpPr/>
          <p:nvPr/>
        </p:nvSpPr>
        <p:spPr>
          <a:xfrm>
            <a:off x="14430399" y="5191488"/>
            <a:ext cx="336313" cy="348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6DA2C89-279E-1E54-D251-EC43D7807B9F}"/>
              </a:ext>
            </a:extLst>
          </p:cNvPr>
          <p:cNvSpPr/>
          <p:nvPr/>
        </p:nvSpPr>
        <p:spPr>
          <a:xfrm>
            <a:off x="16066919" y="5204499"/>
            <a:ext cx="336313" cy="348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3937CA-7D9D-F121-A5E4-6F07ABCF3011}"/>
              </a:ext>
            </a:extLst>
          </p:cNvPr>
          <p:cNvSpPr/>
          <p:nvPr/>
        </p:nvSpPr>
        <p:spPr>
          <a:xfrm>
            <a:off x="10909194" y="7452846"/>
            <a:ext cx="336313" cy="348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F196AFB-4537-525B-B2CE-675A1CE0A9E1}"/>
              </a:ext>
            </a:extLst>
          </p:cNvPr>
          <p:cNvSpPr/>
          <p:nvPr/>
        </p:nvSpPr>
        <p:spPr>
          <a:xfrm>
            <a:off x="10909193" y="7979396"/>
            <a:ext cx="336313" cy="348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D913420-B095-6911-A612-7908620CC4A2}"/>
              </a:ext>
            </a:extLst>
          </p:cNvPr>
          <p:cNvSpPr/>
          <p:nvPr/>
        </p:nvSpPr>
        <p:spPr>
          <a:xfrm>
            <a:off x="10909194" y="8512206"/>
            <a:ext cx="336313" cy="348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DE93A5A-B8B1-58EB-FDBC-4813B2DDE834}"/>
              </a:ext>
            </a:extLst>
          </p:cNvPr>
          <p:cNvSpPr/>
          <p:nvPr/>
        </p:nvSpPr>
        <p:spPr>
          <a:xfrm>
            <a:off x="10909193" y="9038756"/>
            <a:ext cx="336313" cy="348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D635216-56E8-0D64-E523-4BCAD4E4E3DE}"/>
              </a:ext>
            </a:extLst>
          </p:cNvPr>
          <p:cNvSpPr/>
          <p:nvPr/>
        </p:nvSpPr>
        <p:spPr>
          <a:xfrm>
            <a:off x="10909193" y="9565306"/>
            <a:ext cx="336313" cy="348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448177" y="407069"/>
            <a:ext cx="2492567" cy="665306"/>
            <a:chOff x="0" y="0"/>
            <a:chExt cx="867826" cy="2316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7826" cy="231637"/>
            </a:xfrm>
            <a:custGeom>
              <a:avLst/>
              <a:gdLst/>
              <a:ahLst/>
              <a:cxnLst/>
              <a:rect l="l" t="t" r="r" b="b"/>
              <a:pathLst>
                <a:path w="867826" h="231637">
                  <a:moveTo>
                    <a:pt x="115818" y="0"/>
                  </a:moveTo>
                  <a:lnTo>
                    <a:pt x="752008" y="0"/>
                  </a:lnTo>
                  <a:cubicBezTo>
                    <a:pt x="782725" y="0"/>
                    <a:pt x="812184" y="12202"/>
                    <a:pt x="833904" y="33922"/>
                  </a:cubicBezTo>
                  <a:cubicBezTo>
                    <a:pt x="855624" y="55643"/>
                    <a:pt x="867826" y="85101"/>
                    <a:pt x="867826" y="115818"/>
                  </a:cubicBezTo>
                  <a:lnTo>
                    <a:pt x="867826" y="115818"/>
                  </a:lnTo>
                  <a:cubicBezTo>
                    <a:pt x="867826" y="146535"/>
                    <a:pt x="855624" y="175994"/>
                    <a:pt x="833904" y="197714"/>
                  </a:cubicBezTo>
                  <a:cubicBezTo>
                    <a:pt x="812184" y="219434"/>
                    <a:pt x="782725" y="231637"/>
                    <a:pt x="752008" y="231637"/>
                  </a:cubicBezTo>
                  <a:lnTo>
                    <a:pt x="115818" y="231637"/>
                  </a:lnTo>
                  <a:cubicBezTo>
                    <a:pt x="85101" y="231637"/>
                    <a:pt x="55643" y="219434"/>
                    <a:pt x="33922" y="197714"/>
                  </a:cubicBezTo>
                  <a:cubicBezTo>
                    <a:pt x="12202" y="175994"/>
                    <a:pt x="0" y="146535"/>
                    <a:pt x="0" y="115818"/>
                  </a:cubicBezTo>
                  <a:lnTo>
                    <a:pt x="0" y="115818"/>
                  </a:lnTo>
                  <a:cubicBezTo>
                    <a:pt x="0" y="85101"/>
                    <a:pt x="12202" y="55643"/>
                    <a:pt x="33922" y="33922"/>
                  </a:cubicBezTo>
                  <a:cubicBezTo>
                    <a:pt x="55643" y="12202"/>
                    <a:pt x="85101" y="0"/>
                    <a:pt x="115818" y="0"/>
                  </a:cubicBezTo>
                  <a:close/>
                </a:path>
              </a:pathLst>
            </a:custGeom>
            <a:ln w="28575" cap="rnd">
              <a:solidFill>
                <a:srgbClr val="0D3316"/>
              </a:solidFill>
              <a:prstDash val="solid"/>
              <a:round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867826" cy="241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247598" y="6283233"/>
            <a:ext cx="5693145" cy="3733056"/>
            <a:chOff x="0" y="0"/>
            <a:chExt cx="1982158" cy="12997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2158" cy="1299722"/>
            </a:xfrm>
            <a:custGeom>
              <a:avLst/>
              <a:gdLst/>
              <a:ahLst/>
              <a:cxnLst/>
              <a:rect l="l" t="t" r="r" b="b"/>
              <a:pathLst>
                <a:path w="1982158" h="1299722">
                  <a:moveTo>
                    <a:pt x="108789" y="0"/>
                  </a:moveTo>
                  <a:lnTo>
                    <a:pt x="1873369" y="0"/>
                  </a:lnTo>
                  <a:cubicBezTo>
                    <a:pt x="1933451" y="0"/>
                    <a:pt x="1982158" y="48707"/>
                    <a:pt x="1982158" y="108789"/>
                  </a:cubicBezTo>
                  <a:lnTo>
                    <a:pt x="1982158" y="1190933"/>
                  </a:lnTo>
                  <a:cubicBezTo>
                    <a:pt x="1982158" y="1219786"/>
                    <a:pt x="1970696" y="1247457"/>
                    <a:pt x="1950294" y="1267858"/>
                  </a:cubicBezTo>
                  <a:cubicBezTo>
                    <a:pt x="1929892" y="1288260"/>
                    <a:pt x="1902221" y="1299722"/>
                    <a:pt x="1873369" y="1299722"/>
                  </a:cubicBezTo>
                  <a:lnTo>
                    <a:pt x="108789" y="1299722"/>
                  </a:lnTo>
                  <a:cubicBezTo>
                    <a:pt x="79937" y="1299722"/>
                    <a:pt x="52266" y="1288260"/>
                    <a:pt x="31864" y="1267858"/>
                  </a:cubicBezTo>
                  <a:cubicBezTo>
                    <a:pt x="11462" y="1247457"/>
                    <a:pt x="0" y="1219786"/>
                    <a:pt x="0" y="1190933"/>
                  </a:cubicBezTo>
                  <a:lnTo>
                    <a:pt x="0" y="108789"/>
                  </a:lnTo>
                  <a:cubicBezTo>
                    <a:pt x="0" y="48707"/>
                    <a:pt x="48707" y="0"/>
                    <a:pt x="108789" y="0"/>
                  </a:cubicBezTo>
                  <a:close/>
                </a:path>
              </a:pathLst>
            </a:custGeom>
            <a:ln w="28575" cap="rnd">
              <a:solidFill>
                <a:srgbClr val="0D3316"/>
              </a:solidFill>
              <a:prstDash val="solid"/>
              <a:round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982158" cy="1309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07236" y="8037332"/>
            <a:ext cx="4199546" cy="599553"/>
            <a:chOff x="0" y="0"/>
            <a:chExt cx="1233363" cy="1760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3363" cy="176082"/>
            </a:xfrm>
            <a:custGeom>
              <a:avLst/>
              <a:gdLst/>
              <a:ahLst/>
              <a:cxnLst/>
              <a:rect l="l" t="t" r="r" b="b"/>
              <a:pathLst>
                <a:path w="1233363" h="176082">
                  <a:moveTo>
                    <a:pt x="0" y="0"/>
                  </a:moveTo>
                  <a:lnTo>
                    <a:pt x="1233363" y="0"/>
                  </a:lnTo>
                  <a:lnTo>
                    <a:pt x="1233363" y="176082"/>
                  </a:lnTo>
                  <a:lnTo>
                    <a:pt x="0" y="176082"/>
                  </a:lnTo>
                  <a:close/>
                </a:path>
              </a:pathLst>
            </a:custGeom>
            <a:solidFill>
              <a:srgbClr val="EBD469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233363" cy="185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564685" y="591054"/>
            <a:ext cx="2259551" cy="3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2034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ANCHOR VI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9860" y="1768797"/>
            <a:ext cx="14399188" cy="115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1000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ESTIMATED BUDGET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686976" y="6797048"/>
            <a:ext cx="4187833" cy="1140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560"/>
              </a:lnSpc>
            </a:pPr>
            <a:r>
              <a:rPr lang="en-US" sz="7354" b="1" dirty="0">
                <a:solidFill>
                  <a:srgbClr val="0D3316"/>
                </a:solidFill>
                <a:latin typeface="Aileron Bold"/>
                <a:ea typeface="Aileron Bold"/>
                <a:cs typeface="Aileron Bold"/>
                <a:sym typeface="Aileron Bold"/>
              </a:rPr>
              <a:t>RM 10 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686976" y="7959425"/>
            <a:ext cx="4187833" cy="65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24"/>
              </a:lnSpc>
            </a:pPr>
            <a:r>
              <a:rPr lang="en-US" sz="4018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Total Budget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686976" y="8824491"/>
            <a:ext cx="4830454" cy="701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2019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to be paid in phases according to milestone achievement.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93CF09F-F198-00DB-DB32-D93DCC7CF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765145"/>
              </p:ext>
            </p:extLst>
          </p:nvPr>
        </p:nvGraphicFramePr>
        <p:xfrm>
          <a:off x="1143000" y="3238500"/>
          <a:ext cx="9677400" cy="4937760"/>
        </p:xfrm>
        <a:graphic>
          <a:graphicData uri="http://schemas.openxmlformats.org/drawingml/2006/table">
            <a:tbl>
              <a:tblPr firstRow="1" bandRow="1"/>
              <a:tblGrid>
                <a:gridCol w="938254">
                  <a:extLst>
                    <a:ext uri="{9D8B030D-6E8A-4147-A177-3AD203B41FA5}">
                      <a16:colId xmlns:a16="http://schemas.microsoft.com/office/drawing/2014/main" val="3904321596"/>
                    </a:ext>
                  </a:extLst>
                </a:gridCol>
                <a:gridCol w="3437030">
                  <a:extLst>
                    <a:ext uri="{9D8B030D-6E8A-4147-A177-3AD203B41FA5}">
                      <a16:colId xmlns:a16="http://schemas.microsoft.com/office/drawing/2014/main" val="3508494997"/>
                    </a:ext>
                  </a:extLst>
                </a:gridCol>
                <a:gridCol w="3418639">
                  <a:extLst>
                    <a:ext uri="{9D8B030D-6E8A-4147-A177-3AD203B41FA5}">
                      <a16:colId xmlns:a16="http://schemas.microsoft.com/office/drawing/2014/main" val="1108171376"/>
                    </a:ext>
                  </a:extLst>
                </a:gridCol>
                <a:gridCol w="1883477">
                  <a:extLst>
                    <a:ext uri="{9D8B030D-6E8A-4147-A177-3AD203B41FA5}">
                      <a16:colId xmlns:a16="http://schemas.microsoft.com/office/drawing/2014/main" val="390121631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en-MY" sz="2400" dirty="0"/>
                        <a:t>No</a:t>
                      </a:r>
                    </a:p>
                  </a:txBody>
                  <a:tcPr>
                    <a:lnL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A34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en-MY" sz="2400" dirty="0"/>
                        <a:t>Item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A34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en-MY" sz="2400" dirty="0"/>
                        <a:t>Project Milestone #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A34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venir Next LT Pro"/>
                        </a:defRPr>
                      </a:lvl9pPr>
                    </a:lstStyle>
                    <a:p>
                      <a:pPr algn="r"/>
                      <a:r>
                        <a:rPr lang="en-MY" sz="2400" dirty="0"/>
                        <a:t>Cost (RM)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A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39771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en-MY" sz="2400" dirty="0"/>
                        <a:t>1</a:t>
                      </a:r>
                    </a:p>
                  </a:txBody>
                  <a:tcPr>
                    <a:lnL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en-MY" sz="2400" dirty="0"/>
                        <a:t>Data collection 1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MY" sz="2400" dirty="0"/>
                        <a:t>Travelling for data collection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MY" sz="2400" dirty="0"/>
                        <a:t>Toll &amp; mileage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en-MY" sz="2400" dirty="0"/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9pPr>
                    </a:lstStyle>
                    <a:p>
                      <a:pPr algn="r"/>
                      <a:r>
                        <a:rPr lang="en-MY" sz="2400" dirty="0"/>
                        <a:t>2,000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03363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en-MY" sz="2400" dirty="0"/>
                        <a:t>2</a:t>
                      </a:r>
                    </a:p>
                  </a:txBody>
                  <a:tcPr>
                    <a:lnL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400" dirty="0"/>
                        <a:t>Physical testing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MY" sz="2400" dirty="0"/>
                        <a:t>Rental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MY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400" dirty="0"/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9pPr>
                    </a:lstStyle>
                    <a:p>
                      <a:pPr algn="r"/>
                      <a:r>
                        <a:rPr lang="en-MY" sz="2400" dirty="0"/>
                        <a:t>3,000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54524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en-MY" sz="2400" dirty="0"/>
                        <a:t>3</a:t>
                      </a:r>
                    </a:p>
                  </a:txBody>
                  <a:tcPr>
                    <a:lnL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en-MY" sz="2400" dirty="0"/>
                        <a:t>Data collection 2</a:t>
                      </a:r>
                    </a:p>
                    <a:p>
                      <a:r>
                        <a:rPr lang="en-MY" sz="2400" dirty="0"/>
                        <a:t>- XXX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r>
                        <a:rPr lang="en-MY" sz="2400" dirty="0"/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9pPr>
                    </a:lstStyle>
                    <a:p>
                      <a:pPr algn="r"/>
                      <a:r>
                        <a:rPr lang="en-MY" sz="2400" dirty="0"/>
                        <a:t>5,000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30869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en-MY" sz="2400" dirty="0"/>
                        <a:t>4</a:t>
                      </a:r>
                    </a:p>
                  </a:txBody>
                  <a:tcPr>
                    <a:lnL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en-MY" sz="2400"/>
                        <a:t>…</a:t>
                      </a:r>
                      <a:endParaRPr lang="en-MY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9pPr>
                    </a:lstStyle>
                    <a:p>
                      <a:pPr algn="ctr"/>
                      <a:endParaRPr lang="en-MY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9pPr>
                    </a:lstStyle>
                    <a:p>
                      <a:pPr algn="r"/>
                      <a:endParaRPr lang="en-MY" sz="24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971628"/>
                  </a:ext>
                </a:extLst>
              </a:tr>
              <a:tr h="37084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9pPr>
                    </a:lstStyle>
                    <a:p>
                      <a:pPr algn="r"/>
                      <a:r>
                        <a:rPr lang="en-MY" sz="2400" b="1" dirty="0"/>
                        <a:t>Total (RM)</a:t>
                      </a:r>
                    </a:p>
                  </a:txBody>
                  <a:tcPr>
                    <a:lnL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"/>
                        </a:defRPr>
                      </a:lvl9pPr>
                    </a:lstStyle>
                    <a:p>
                      <a:pPr algn="r"/>
                      <a:r>
                        <a:rPr lang="en-MY" sz="2400" b="1" dirty="0"/>
                        <a:t>10,000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B6A343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924590"/>
                  </a:ext>
                </a:extLst>
              </a:tr>
            </a:tbl>
          </a:graphicData>
        </a:graphic>
      </p:graphicFrame>
      <p:sp>
        <p:nvSpPr>
          <p:cNvPr id="18" name="TextBox 27">
            <a:extLst>
              <a:ext uri="{FF2B5EF4-FFF2-40B4-BE49-F238E27FC236}">
                <a16:creationId xmlns:a16="http://schemas.microsoft.com/office/drawing/2014/main" id="{D5F61724-C93F-35D1-DA85-3ED44C89A86E}"/>
              </a:ext>
            </a:extLst>
          </p:cNvPr>
          <p:cNvSpPr txBox="1"/>
          <p:nvPr/>
        </p:nvSpPr>
        <p:spPr>
          <a:xfrm>
            <a:off x="2971801" y="8636884"/>
            <a:ext cx="7848600" cy="735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66"/>
              </a:lnSpc>
            </a:pPr>
            <a:r>
              <a:rPr lang="en-US" sz="2119" i="1" dirty="0">
                <a:solidFill>
                  <a:srgbClr val="0D3316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The budget will be released in accordance with the completion of deliverables based on the agreed milestones.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479467"/>
            <a:ext cx="18288000" cy="3085663"/>
            <a:chOff x="0" y="0"/>
            <a:chExt cx="2457250" cy="4146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250" cy="414602"/>
            </a:xfrm>
            <a:custGeom>
              <a:avLst/>
              <a:gdLst/>
              <a:ahLst/>
              <a:cxnLst/>
              <a:rect l="l" t="t" r="r" b="b"/>
              <a:pathLst>
                <a:path w="2457250" h="414602">
                  <a:moveTo>
                    <a:pt x="0" y="0"/>
                  </a:moveTo>
                  <a:lnTo>
                    <a:pt x="2457250" y="0"/>
                  </a:lnTo>
                  <a:lnTo>
                    <a:pt x="2457250" y="414602"/>
                  </a:lnTo>
                  <a:lnTo>
                    <a:pt x="0" y="414602"/>
                  </a:lnTo>
                  <a:close/>
                </a:path>
              </a:pathLst>
            </a:custGeom>
            <a:blipFill>
              <a:blip r:embed="rId2"/>
              <a:stretch>
                <a:fillRect t="-134470" b="-134470"/>
              </a:stretch>
            </a:blipFill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867734" y="6183148"/>
            <a:ext cx="11420266" cy="3051985"/>
            <a:chOff x="0" y="0"/>
            <a:chExt cx="3354013" cy="8963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4013" cy="896336"/>
            </a:xfrm>
            <a:custGeom>
              <a:avLst/>
              <a:gdLst/>
              <a:ahLst/>
              <a:cxnLst/>
              <a:rect l="l" t="t" r="r" b="b"/>
              <a:pathLst>
                <a:path w="3354013" h="896336">
                  <a:moveTo>
                    <a:pt x="0" y="0"/>
                  </a:moveTo>
                  <a:lnTo>
                    <a:pt x="3354013" y="0"/>
                  </a:lnTo>
                  <a:lnTo>
                    <a:pt x="3354013" y="896336"/>
                  </a:lnTo>
                  <a:lnTo>
                    <a:pt x="0" y="896336"/>
                  </a:lnTo>
                  <a:close/>
                </a:path>
              </a:pathLst>
            </a:custGeom>
            <a:solidFill>
              <a:srgbClr val="EBD469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3354013" cy="90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7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48980" y="8125217"/>
            <a:ext cx="2099123" cy="1842316"/>
          </a:xfrm>
          <a:custGeom>
            <a:avLst/>
            <a:gdLst/>
            <a:ahLst/>
            <a:cxnLst/>
            <a:rect l="l" t="t" r="r" b="b"/>
            <a:pathLst>
              <a:path w="2099123" h="1842316">
                <a:moveTo>
                  <a:pt x="0" y="0"/>
                </a:moveTo>
                <a:lnTo>
                  <a:pt x="2099123" y="0"/>
                </a:lnTo>
                <a:lnTo>
                  <a:pt x="2099123" y="1842316"/>
                </a:lnTo>
                <a:lnTo>
                  <a:pt x="0" y="18423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8" name="Freeform 8"/>
          <p:cNvSpPr/>
          <p:nvPr/>
        </p:nvSpPr>
        <p:spPr>
          <a:xfrm>
            <a:off x="3793385" y="8125217"/>
            <a:ext cx="2114412" cy="1842316"/>
          </a:xfrm>
          <a:custGeom>
            <a:avLst/>
            <a:gdLst/>
            <a:ahLst/>
            <a:cxnLst/>
            <a:rect l="l" t="t" r="r" b="b"/>
            <a:pathLst>
              <a:path w="2114412" h="1842316">
                <a:moveTo>
                  <a:pt x="0" y="0"/>
                </a:moveTo>
                <a:lnTo>
                  <a:pt x="2114412" y="0"/>
                </a:lnTo>
                <a:lnTo>
                  <a:pt x="2114412" y="1842316"/>
                </a:lnTo>
                <a:lnTo>
                  <a:pt x="0" y="18423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9" name="TextBox 9"/>
          <p:cNvSpPr txBox="1"/>
          <p:nvPr/>
        </p:nvSpPr>
        <p:spPr>
          <a:xfrm>
            <a:off x="1024160" y="1790341"/>
            <a:ext cx="12315075" cy="115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10000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PROPOSAL RECAP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7005999"/>
            <a:ext cx="5399377" cy="87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sz="2700" i="1">
                <a:solidFill>
                  <a:srgbClr val="0D3316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Visit www.aseancap.org/ourtest for ASEAN NCAP protocol example.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24768" y="6636092"/>
            <a:ext cx="10134798" cy="1126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4"/>
              </a:lnSpc>
            </a:pPr>
            <a:r>
              <a:rPr lang="en-US" sz="3518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With your research, which ASEAN NCAP Protocol will benefit?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24768" y="7927356"/>
            <a:ext cx="9387364" cy="701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2019">
                <a:solidFill>
                  <a:srgbClr val="0D3316"/>
                </a:solidFill>
                <a:latin typeface="Aileron"/>
                <a:ea typeface="Aileron"/>
                <a:cs typeface="Aileron"/>
                <a:sym typeface="Aileron"/>
              </a:rPr>
              <a:t>Lorem ipsum dolor sit amet, consectetur adipiscing elit, sed do eiusmod tempor incididunt ut labore et dolore magna aliqua. Ut enim ad minim veniam, qui.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28005" y="4396698"/>
            <a:ext cx="7031991" cy="2325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02"/>
              </a:lnSpc>
            </a:pPr>
            <a:r>
              <a:rPr lang="en-US" sz="17849">
                <a:solidFill>
                  <a:srgbClr val="0D3316"/>
                </a:solidFill>
                <a:latin typeface="Symphony"/>
                <a:ea typeface="Symphony"/>
                <a:cs typeface="Symphony"/>
                <a:sym typeface="Symphony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374</Words>
  <Application>Microsoft Office PowerPoint</Application>
  <PresentationFormat>Custom</PresentationFormat>
  <Paragraphs>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Aileron Italics</vt:lpstr>
      <vt:lpstr>Aileron Bold</vt:lpstr>
      <vt:lpstr>Arial</vt:lpstr>
      <vt:lpstr>Symphony</vt:lpstr>
      <vt:lpstr>Playfair Display</vt:lpstr>
      <vt:lpstr>Aileron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</dc:title>
  <cp:lastModifiedBy>Fauziana Lamin</cp:lastModifiedBy>
  <cp:revision>3</cp:revision>
  <dcterms:created xsi:type="dcterms:W3CDTF">2006-08-16T00:00:00Z</dcterms:created>
  <dcterms:modified xsi:type="dcterms:W3CDTF">2026-04-29T08:10:52Z</dcterms:modified>
  <dc:identifier>DAHINp6EfMo</dc:identifier>
</cp:coreProperties>
</file>